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83" r:id="rId7"/>
    <p:sldId id="266" r:id="rId8"/>
    <p:sldId id="267" r:id="rId9"/>
    <p:sldId id="268" r:id="rId10"/>
    <p:sldId id="262" r:id="rId11"/>
    <p:sldId id="265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67" d="100"/>
          <a:sy n="67" d="100"/>
        </p:scale>
        <p:origin x="4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95325" y="2420920"/>
            <a:ext cx="10801350" cy="2016159"/>
          </a:xfrm>
        </p:spPr>
        <p:txBody>
          <a:bodyPr>
            <a:noAutofit/>
          </a:bodyPr>
          <a:lstStyle/>
          <a:p>
            <a:pPr algn="ctr"/>
            <a:r>
              <a:rPr lang="ru-RU" sz="3200" b="1">
                <a:latin typeface="Bounded" pitchFamily="2" charset="0"/>
              </a:rPr>
              <a:t>Школа раннего развития как ключевой этап </a:t>
            </a:r>
            <a:br>
              <a:rPr lang="ru-RU" sz="3200" b="1">
                <a:latin typeface="Bounded" pitchFamily="2" charset="0"/>
              </a:rPr>
            </a:br>
            <a:r>
              <a:rPr lang="ru-RU" sz="3200" b="1">
                <a:latin typeface="Bounded" pitchFamily="2" charset="0"/>
              </a:rPr>
              <a:t>в формировании мотивации дошкольников </a:t>
            </a:r>
            <a:br>
              <a:rPr lang="ru-RU" sz="3200" b="1">
                <a:latin typeface="Bounded" pitchFamily="2" charset="0"/>
              </a:rPr>
            </a:br>
            <a:r>
              <a:rPr lang="ru-RU" sz="3200" b="1">
                <a:latin typeface="Bounded" pitchFamily="2" charset="0"/>
              </a:rPr>
              <a:t>к изучению родного языка </a:t>
            </a:r>
            <a:br>
              <a:rPr lang="ru-RU" sz="3200" b="1">
                <a:latin typeface="Bounded" pitchFamily="2" charset="0"/>
              </a:rPr>
            </a:br>
            <a:r>
              <a:rPr lang="ru-RU" sz="3200" b="1">
                <a:latin typeface="Bounded" pitchFamily="2" charset="0"/>
              </a:rPr>
              <a:t>(из опыта работы МБОУ Школа «Яктылык» г.о.Самара)</a:t>
            </a:r>
            <a:endParaRPr lang="ru-RU" sz="40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5095875"/>
            <a:ext cx="12192000" cy="44767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400"/>
              <a:t>Газизов Радик Равгатович, директор МБОУ Школа «Яктылык» г.о.Самара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B765C-FB91-B364-5115-33E7B3E7F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E330BC5-0334-3358-4302-5DDE8BE7193A}"/>
              </a:ext>
            </a:extLst>
          </p:cNvPr>
          <p:cNvSpPr txBox="1">
            <a:spLocks/>
          </p:cNvSpPr>
          <p:nvPr/>
        </p:nvSpPr>
        <p:spPr>
          <a:xfrm>
            <a:off x="142153" y="255757"/>
            <a:ext cx="8705850" cy="1647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>
                <a:latin typeface="Bounded" pitchFamily="2" charset="0"/>
              </a:rPr>
              <a:t>МБОУ Школа «Яктылык» </a:t>
            </a:r>
            <a:r>
              <a:rPr lang="ru-RU" sz="7300">
                <a:latin typeface="Bounded" pitchFamily="2" charset="0"/>
              </a:rPr>
              <a:t>- </a:t>
            </a:r>
          </a:p>
          <a:p>
            <a:r>
              <a:rPr lang="ru-RU" sz="5400">
                <a:latin typeface="Bounded" pitchFamily="2" charset="0"/>
              </a:rPr>
              <a:t>е</a:t>
            </a:r>
            <a:r>
              <a:rPr lang="ru-RU" sz="5400"/>
              <a:t>диный методический центр </a:t>
            </a:r>
          </a:p>
          <a:p>
            <a:r>
              <a:rPr lang="ru-RU" sz="5400"/>
              <a:t>по преподаванию татарского языка и литературы</a:t>
            </a:r>
            <a:endParaRPr lang="ru-RU" sz="5400" b="1">
              <a:latin typeface="Bounded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CCCF0C-7A0A-D420-C79E-F04858D2D6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958" r="-1" b="-1"/>
          <a:stretch>
            <a:fillRect/>
          </a:stretch>
        </p:blipFill>
        <p:spPr>
          <a:xfrm>
            <a:off x="142153" y="2281727"/>
            <a:ext cx="5839547" cy="349660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4428603D-90C4-DAC3-D03E-4A5BBD397A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" r="8043" b="1"/>
          <a:stretch>
            <a:fillRect/>
          </a:stretch>
        </p:blipFill>
        <p:spPr bwMode="auto">
          <a:xfrm>
            <a:off x="6210302" y="2281727"/>
            <a:ext cx="5834806" cy="349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01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922FB-8BFE-AD1D-C1DE-CF2AC3EDC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4">
            <a:extLst>
              <a:ext uri="{FF2B5EF4-FFF2-40B4-BE49-F238E27FC236}">
                <a16:creationId xmlns:a16="http://schemas.microsoft.com/office/drawing/2014/main" id="{E3B4AB23-5D03-7BBE-B576-B1B426FDDF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68014" cy="36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TextBox 2">
            <a:extLst>
              <a:ext uri="{FF2B5EF4-FFF2-40B4-BE49-F238E27FC236}">
                <a16:creationId xmlns:a16="http://schemas.microsoft.com/office/drawing/2014/main" id="{F00CF8A4-2384-EF69-BC13-C5027DB58890}"/>
              </a:ext>
            </a:extLst>
          </p:cNvPr>
          <p:cNvSpPr txBox="1"/>
          <p:nvPr/>
        </p:nvSpPr>
        <p:spPr>
          <a:xfrm>
            <a:off x="-16074" y="150138"/>
            <a:ext cx="8834151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>
                <a:latin typeface="Radley"/>
                <a:ea typeface="Radley"/>
                <a:cs typeface="Radley"/>
                <a:sym typeface="Radley"/>
              </a:rPr>
              <a:t>В сотрудничестве с организациями Самарской области</a:t>
            </a:r>
            <a:endParaRPr lang="tt-RU" b="1">
              <a:latin typeface="Radley"/>
              <a:ea typeface="Radley"/>
              <a:cs typeface="Radley"/>
              <a:sym typeface="Radley"/>
            </a:endParaRPr>
          </a:p>
        </p:txBody>
      </p:sp>
      <p:sp>
        <p:nvSpPr>
          <p:cNvPr id="22" name="AutoShape 4" descr="Скачать PNG с прозрачным фоном">
            <a:extLst>
              <a:ext uri="{FF2B5EF4-FFF2-40B4-BE49-F238E27FC236}">
                <a16:creationId xmlns:a16="http://schemas.microsoft.com/office/drawing/2014/main" id="{A68F5802-26F7-2D4B-F018-146F6DE3DF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68014" cy="36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2D076E7-4F70-FB8E-301E-3F1FBEAA3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18" y="3132870"/>
            <a:ext cx="2055139" cy="205513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F08004F-1FF1-38B9-62EA-290906250D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42" y="728208"/>
            <a:ext cx="2255293" cy="1503528"/>
          </a:xfrm>
          <a:prstGeom prst="rect">
            <a:avLst/>
          </a:prstGeom>
        </p:spPr>
      </p:pic>
      <p:sp>
        <p:nvSpPr>
          <p:cNvPr id="25" name="TextBox 2">
            <a:extLst>
              <a:ext uri="{FF2B5EF4-FFF2-40B4-BE49-F238E27FC236}">
                <a16:creationId xmlns:a16="http://schemas.microsoft.com/office/drawing/2014/main" id="{7F3833AE-A5A9-40E7-CDD9-6D53C4E45B80}"/>
              </a:ext>
            </a:extLst>
          </p:cNvPr>
          <p:cNvSpPr txBox="1"/>
          <p:nvPr/>
        </p:nvSpPr>
        <p:spPr>
          <a:xfrm>
            <a:off x="116190" y="5080627"/>
            <a:ext cx="3727594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Самарская областная татарская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национально-культурная автономия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0813BE0-24B0-8A69-6574-FC9B6D29DB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" b="9875"/>
          <a:stretch>
            <a:fillRect/>
          </a:stretch>
        </p:blipFill>
        <p:spPr>
          <a:xfrm>
            <a:off x="5506859" y="658981"/>
            <a:ext cx="2009414" cy="167227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B83A2B9-7382-976F-0F18-1AD9C3261AC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354" t="9185" r="21354" b="10938"/>
          <a:stretch>
            <a:fillRect/>
          </a:stretch>
        </p:blipFill>
        <p:spPr>
          <a:xfrm>
            <a:off x="5582438" y="3296838"/>
            <a:ext cx="1858255" cy="1727201"/>
          </a:xfrm>
          <a:prstGeom prst="rect">
            <a:avLst/>
          </a:prstGeom>
        </p:spPr>
      </p:pic>
      <p:sp>
        <p:nvSpPr>
          <p:cNvPr id="28" name="TextBox 2">
            <a:extLst>
              <a:ext uri="{FF2B5EF4-FFF2-40B4-BE49-F238E27FC236}">
                <a16:creationId xmlns:a16="http://schemas.microsoft.com/office/drawing/2014/main" id="{30DD8D19-A52C-7330-96F8-165EDEAEF06F}"/>
              </a:ext>
            </a:extLst>
          </p:cNvPr>
          <p:cNvSpPr txBox="1"/>
          <p:nvPr/>
        </p:nvSpPr>
        <p:spPr>
          <a:xfrm>
            <a:off x="-54793" y="2331252"/>
            <a:ext cx="4069562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Самарская региональная творческая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общественная организация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«ДУСЛЫК» («ДРУЖБА») </a:t>
            </a: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C1C72586-DBBC-CC68-FD90-AE6B0A2BDB4E}"/>
              </a:ext>
            </a:extLst>
          </p:cNvPr>
          <p:cNvSpPr txBox="1"/>
          <p:nvPr/>
        </p:nvSpPr>
        <p:spPr>
          <a:xfrm>
            <a:off x="4286702" y="2331252"/>
            <a:ext cx="4221128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Самарское областное татарское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общество «Туган тел» («Родной язык»)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2EA555D8-7746-7E32-9F18-27FF7279C144}"/>
              </a:ext>
            </a:extLst>
          </p:cNvPr>
          <p:cNvSpPr txBox="1"/>
          <p:nvPr/>
        </p:nvSpPr>
        <p:spPr>
          <a:xfrm>
            <a:off x="4647768" y="5080627"/>
            <a:ext cx="3727594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Самарская областная татарская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национально-культурная автономия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(при Доме дружбы народов)</a:t>
            </a:r>
          </a:p>
        </p:txBody>
      </p:sp>
    </p:spTree>
    <p:extLst>
      <p:ext uri="{BB962C8B-B14F-4D97-AF65-F5344CB8AC3E}">
        <p14:creationId xmlns:p14="http://schemas.microsoft.com/office/powerpoint/2010/main" val="369264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1BFDA-F84E-D2DF-BC96-92BAC1E16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4">
            <a:extLst>
              <a:ext uri="{FF2B5EF4-FFF2-40B4-BE49-F238E27FC236}">
                <a16:creationId xmlns:a16="http://schemas.microsoft.com/office/drawing/2014/main" id="{44EBAA4C-3090-710E-7B08-22BF97F7B32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68014" cy="36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TextBox 2">
            <a:extLst>
              <a:ext uri="{FF2B5EF4-FFF2-40B4-BE49-F238E27FC236}">
                <a16:creationId xmlns:a16="http://schemas.microsoft.com/office/drawing/2014/main" id="{71559D34-F003-0908-E636-3EB4140C7AD0}"/>
              </a:ext>
            </a:extLst>
          </p:cNvPr>
          <p:cNvSpPr txBox="1"/>
          <p:nvPr/>
        </p:nvSpPr>
        <p:spPr>
          <a:xfrm>
            <a:off x="157449" y="155136"/>
            <a:ext cx="8834151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>
                <a:latin typeface="Radley"/>
                <a:ea typeface="Radley"/>
                <a:cs typeface="Radley"/>
                <a:sym typeface="Radley"/>
              </a:rPr>
              <a:t>В сотрудничестве с организациями</a:t>
            </a:r>
          </a:p>
        </p:txBody>
      </p:sp>
      <p:sp>
        <p:nvSpPr>
          <p:cNvPr id="22" name="AutoShape 4" descr="Скачать PNG с прозрачным фоном">
            <a:extLst>
              <a:ext uri="{FF2B5EF4-FFF2-40B4-BE49-F238E27FC236}">
                <a16:creationId xmlns:a16="http://schemas.microsoft.com/office/drawing/2014/main" id="{9F62E2A2-FBF4-E8DD-E845-2007EE4097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68014" cy="36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D506E755-5B1D-A615-CC4B-C24573C6C549}"/>
              </a:ext>
            </a:extLst>
          </p:cNvPr>
          <p:cNvSpPr txBox="1"/>
          <p:nvPr/>
        </p:nvSpPr>
        <p:spPr>
          <a:xfrm>
            <a:off x="53215" y="2468994"/>
            <a:ext cx="348615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Министерство образования и науки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Республики Татарстан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BB03CB-3B6A-91CA-4DF3-0ADDFC43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14" y="478901"/>
            <a:ext cx="2268411" cy="226841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194FBE-1A99-A692-EAE0-7E7D16F811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05" t="8519" r="4740" b="7777"/>
          <a:stretch>
            <a:fillRect/>
          </a:stretch>
        </p:blipFill>
        <p:spPr>
          <a:xfrm>
            <a:off x="1135214" y="3353139"/>
            <a:ext cx="1271407" cy="1777774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C47EFAA6-3512-C8DF-5779-C756CA2D3BEE}"/>
              </a:ext>
            </a:extLst>
          </p:cNvPr>
          <p:cNvSpPr txBox="1"/>
          <p:nvPr/>
        </p:nvSpPr>
        <p:spPr>
          <a:xfrm>
            <a:off x="27843" y="5184632"/>
            <a:ext cx="348615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Институт развития образования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Республики Татарстан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AA16E0-673C-FC11-2C9C-1614BF7C0C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18" r="12474" b="27187"/>
          <a:stretch>
            <a:fillRect/>
          </a:stretch>
        </p:blipFill>
        <p:spPr>
          <a:xfrm>
            <a:off x="3912756" y="340101"/>
            <a:ext cx="1993441" cy="2179427"/>
          </a:xfrm>
          <a:prstGeom prst="rect">
            <a:avLst/>
          </a:prstGeo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05FA1FB9-ABE7-92DD-A4F0-58F562B9F712}"/>
              </a:ext>
            </a:extLst>
          </p:cNvPr>
          <p:cNvSpPr txBox="1"/>
          <p:nvPr/>
        </p:nvSpPr>
        <p:spPr>
          <a:xfrm>
            <a:off x="3039540" y="2528793"/>
            <a:ext cx="3486150" cy="215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Всемирный конгресс татар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5584F7-C079-58A6-88CB-558A334746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70" y="690273"/>
            <a:ext cx="1677721" cy="1775907"/>
          </a:xfrm>
          <a:prstGeom prst="rect">
            <a:avLst/>
          </a:prstGeom>
        </p:spPr>
      </p:pic>
      <p:sp>
        <p:nvSpPr>
          <p:cNvPr id="8" name="TextBox 2">
            <a:extLst>
              <a:ext uri="{FF2B5EF4-FFF2-40B4-BE49-F238E27FC236}">
                <a16:creationId xmlns:a16="http://schemas.microsoft.com/office/drawing/2014/main" id="{D829C438-A3A2-8AE2-25BE-8CCC87795C37}"/>
              </a:ext>
            </a:extLst>
          </p:cNvPr>
          <p:cNvSpPr txBox="1"/>
          <p:nvPr/>
        </p:nvSpPr>
        <p:spPr>
          <a:xfrm>
            <a:off x="5897955" y="2466180"/>
            <a:ext cx="348615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Академия наук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Республики Татарстан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868C23-B447-6CD9-9AF5-12D33199F1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769" y="3068002"/>
            <a:ext cx="2552055" cy="2062911"/>
          </a:xfrm>
          <a:prstGeom prst="rect">
            <a:avLst/>
          </a:prstGeom>
        </p:spPr>
      </p:pic>
      <p:sp>
        <p:nvSpPr>
          <p:cNvPr id="10" name="TextBox 2">
            <a:extLst>
              <a:ext uri="{FF2B5EF4-FFF2-40B4-BE49-F238E27FC236}">
                <a16:creationId xmlns:a16="http://schemas.microsoft.com/office/drawing/2014/main" id="{BAE6E8AA-670B-1FB6-9845-6C6E6F102E95}"/>
              </a:ext>
            </a:extLst>
          </p:cNvPr>
          <p:cNvSpPr txBox="1"/>
          <p:nvPr/>
        </p:nvSpPr>
        <p:spPr>
          <a:xfrm>
            <a:off x="3671446" y="5184032"/>
            <a:ext cx="2476060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Казанский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Федеральный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Университет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649DF36-5FF2-71DE-D7E7-2BB11773C0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7"/>
          <a:stretch>
            <a:fillRect/>
          </a:stretch>
        </p:blipFill>
        <p:spPr>
          <a:xfrm>
            <a:off x="6334222" y="3446080"/>
            <a:ext cx="2613615" cy="1465953"/>
          </a:xfrm>
          <a:prstGeom prst="rect">
            <a:avLst/>
          </a:prstGeom>
        </p:spPr>
      </p:pic>
      <p:sp>
        <p:nvSpPr>
          <p:cNvPr id="12" name="TextBox 2">
            <a:extLst>
              <a:ext uri="{FF2B5EF4-FFF2-40B4-BE49-F238E27FC236}">
                <a16:creationId xmlns:a16="http://schemas.microsoft.com/office/drawing/2014/main" id="{9547E858-9556-3E47-415E-429F884C18D1}"/>
              </a:ext>
            </a:extLst>
          </p:cNvPr>
          <p:cNvSpPr txBox="1"/>
          <p:nvPr/>
        </p:nvSpPr>
        <p:spPr>
          <a:xfrm>
            <a:off x="5906197" y="5162121"/>
            <a:ext cx="3486150" cy="215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Институт Каюма Насыйри</a:t>
            </a: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95DB4173-C138-C55D-DA83-E90092775AB7}"/>
              </a:ext>
            </a:extLst>
          </p:cNvPr>
          <p:cNvSpPr txBox="1"/>
          <p:nvPr/>
        </p:nvSpPr>
        <p:spPr>
          <a:xfrm>
            <a:off x="8288833" y="4237047"/>
            <a:ext cx="4332076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Федеральный институт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родных языков народов </a:t>
            </a:r>
          </a:p>
          <a:p>
            <a:pPr algn="ctr"/>
            <a:r>
              <a:rPr lang="ru-RU" sz="1400" b="1">
                <a:latin typeface="Radley"/>
                <a:ea typeface="Radley"/>
                <a:cs typeface="Radley"/>
                <a:sym typeface="Radley"/>
              </a:rPr>
              <a:t>Российской Федерации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931B04-4287-8767-56D8-E7404F4A9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503" y="2370984"/>
            <a:ext cx="1852736" cy="18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406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0" y="3264603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>
                <a:latin typeface="Bounded" pitchFamily="2" charset="0"/>
              </a:rPr>
              <a:t>В каждом ребёнке есть солнце – </a:t>
            </a:r>
          </a:p>
          <a:p>
            <a:pPr algn="ctr"/>
            <a:r>
              <a:rPr lang="ru-RU" sz="5400" b="1">
                <a:latin typeface="Bounded" pitchFamily="2" charset="0"/>
              </a:rPr>
              <a:t>мы помогаем ему светить!</a:t>
            </a:r>
            <a:endParaRPr lang="ru-RU" sz="5400" b="1" dirty="0">
              <a:latin typeface="Bounded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04F705-5959-18F6-E006-F0BD97DBB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287" y="455957"/>
            <a:ext cx="3739425" cy="250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A1581-7088-ADC5-F107-2BE77F9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93BE52C9-808E-EE92-6F60-BBB4AF979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1" r="14154"/>
          <a:stretch>
            <a:fillRect/>
          </a:stretch>
        </p:blipFill>
        <p:spPr bwMode="auto">
          <a:xfrm>
            <a:off x="0" y="0"/>
            <a:ext cx="6096011" cy="342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16F80C-4912-2E36-2E81-D92FF3B2FD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47" r="-2" b="5087"/>
          <a:stretch>
            <a:fillRect/>
          </a:stretch>
        </p:blipFill>
        <p:spPr>
          <a:xfrm>
            <a:off x="6095989" y="0"/>
            <a:ext cx="6096011" cy="34272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079E35-F7DE-880A-0112-49F0D29A0F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044" r="-2" b="5727"/>
          <a:stretch>
            <a:fillRect/>
          </a:stretch>
        </p:blipFill>
        <p:spPr>
          <a:xfrm>
            <a:off x="0" y="3430713"/>
            <a:ext cx="6096000" cy="3427287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51C958D1-1016-133E-7181-E5A521FF6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8" r="-2" b="4373"/>
          <a:stretch>
            <a:fillRect/>
          </a:stretch>
        </p:blipFill>
        <p:spPr bwMode="auto">
          <a:xfrm>
            <a:off x="6095977" y="3430706"/>
            <a:ext cx="6096012" cy="342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12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9307F-79DF-BF3B-48F2-9673AD58A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D40B30-44D4-067F-C2D8-8FE0328E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471" r="10560" b="30084"/>
          <a:stretch>
            <a:fillRect/>
          </a:stretch>
        </p:blipFill>
        <p:spPr>
          <a:xfrm>
            <a:off x="0" y="0"/>
            <a:ext cx="12192000" cy="2548647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5CB27C2-08CB-A945-DAF3-368975CFDCDC}"/>
              </a:ext>
            </a:extLst>
          </p:cNvPr>
          <p:cNvSpPr txBox="1">
            <a:spLocks/>
          </p:cNvSpPr>
          <p:nvPr/>
        </p:nvSpPr>
        <p:spPr>
          <a:xfrm>
            <a:off x="0" y="2988378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>
                <a:latin typeface="Bounded" pitchFamily="2" charset="0"/>
              </a:rPr>
              <a:t>Семья – основа </a:t>
            </a:r>
          </a:p>
          <a:p>
            <a:pPr algn="ctr"/>
            <a:r>
              <a:rPr lang="ru-RU" sz="6600" b="1">
                <a:latin typeface="Bounded" pitchFamily="2" charset="0"/>
              </a:rPr>
              <a:t>национального воспитания </a:t>
            </a:r>
          </a:p>
        </p:txBody>
      </p:sp>
    </p:spTree>
    <p:extLst>
      <p:ext uri="{BB962C8B-B14F-4D97-AF65-F5344CB8AC3E}">
        <p14:creationId xmlns:p14="http://schemas.microsoft.com/office/powerpoint/2010/main" val="2660453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7C3E3-B420-A96A-840B-58553EC39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B60F833-07C6-50BC-2E9E-2B832A8D61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9" b="11598"/>
          <a:stretch>
            <a:fillRect/>
          </a:stretch>
        </p:blipFill>
        <p:spPr bwMode="auto">
          <a:xfrm>
            <a:off x="112688" y="1884051"/>
            <a:ext cx="6061613" cy="308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C42B30E-FD64-82EA-DA85-4C63E59CC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1" b="10713"/>
          <a:stretch>
            <a:fillRect/>
          </a:stretch>
        </p:blipFill>
        <p:spPr bwMode="auto">
          <a:xfrm>
            <a:off x="6286989" y="1884051"/>
            <a:ext cx="5792323" cy="308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DE0ABB7-E289-0CA6-7643-C6BB4C82ED26}"/>
              </a:ext>
            </a:extLst>
          </p:cNvPr>
          <p:cNvSpPr txBox="1">
            <a:spLocks/>
          </p:cNvSpPr>
          <p:nvPr/>
        </p:nvSpPr>
        <p:spPr>
          <a:xfrm>
            <a:off x="274613" y="422275"/>
            <a:ext cx="8637612" cy="116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>
                <a:latin typeface="Bounded" pitchFamily="2" charset="0"/>
              </a:rPr>
              <a:t>Роль отцов в семьях</a:t>
            </a:r>
          </a:p>
        </p:txBody>
      </p:sp>
    </p:spTree>
    <p:extLst>
      <p:ext uri="{BB962C8B-B14F-4D97-AF65-F5344CB8AC3E}">
        <p14:creationId xmlns:p14="http://schemas.microsoft.com/office/powerpoint/2010/main" val="3568526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37E01-3980-180D-6131-59F32B408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152D46-48A3-E997-C586-2DE1878C149B}"/>
              </a:ext>
            </a:extLst>
          </p:cNvPr>
          <p:cNvSpPr txBox="1">
            <a:spLocks/>
          </p:cNvSpPr>
          <p:nvPr/>
        </p:nvSpPr>
        <p:spPr>
          <a:xfrm>
            <a:off x="247600" y="587375"/>
            <a:ext cx="8229650" cy="1022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b="1">
                <a:latin typeface="Bounded" pitchFamily="2" charset="0"/>
              </a:rPr>
              <a:t>Достижение высоких результатов </a:t>
            </a:r>
          </a:p>
          <a:p>
            <a:pPr>
              <a:lnSpc>
                <a:spcPct val="100000"/>
              </a:lnSpc>
            </a:pPr>
            <a:r>
              <a:rPr lang="ru-RU" sz="2800" b="1">
                <a:latin typeface="Bounded" pitchFamily="2" charset="0"/>
              </a:rPr>
              <a:t>на олимпиадах всероссийского, </a:t>
            </a:r>
          </a:p>
          <a:p>
            <a:pPr>
              <a:lnSpc>
                <a:spcPct val="100000"/>
              </a:lnSpc>
            </a:pPr>
            <a:r>
              <a:rPr lang="ru-RU" sz="2800" b="1">
                <a:latin typeface="Bounded" pitchFamily="2" charset="0"/>
              </a:rPr>
              <a:t>республиканского и областного уровней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010003-EA15-5DE9-DA7E-84914BDEC8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110" t="15395" r="22222" b="8309"/>
          <a:stretch>
            <a:fillRect/>
          </a:stretch>
        </p:blipFill>
        <p:spPr>
          <a:xfrm>
            <a:off x="3935386" y="2423197"/>
            <a:ext cx="4054525" cy="35429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C4B1D1-EF77-E7DA-BB6E-C79D356BB0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97" t="19139" r="46451" b="6"/>
          <a:stretch>
            <a:fillRect/>
          </a:stretch>
        </p:blipFill>
        <p:spPr>
          <a:xfrm>
            <a:off x="85675" y="2444237"/>
            <a:ext cx="3785672" cy="35218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586819-ED31-4724-478D-4F7EAFE372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193" t="7407" r="5745" b="11905"/>
          <a:stretch>
            <a:fillRect/>
          </a:stretch>
        </p:blipFill>
        <p:spPr>
          <a:xfrm>
            <a:off x="8064500" y="2444236"/>
            <a:ext cx="4054525" cy="350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47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BF169-A297-3FDA-A536-E60A20CA3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6917202-26A9-D8D9-DCB8-B893DF2AB3C5}"/>
              </a:ext>
            </a:extLst>
          </p:cNvPr>
          <p:cNvSpPr txBox="1">
            <a:spLocks/>
          </p:cNvSpPr>
          <p:nvPr/>
        </p:nvSpPr>
        <p:spPr>
          <a:xfrm>
            <a:off x="421686" y="330903"/>
            <a:ext cx="10487026" cy="12692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>
                <a:latin typeface="Bounded" pitchFamily="2" charset="0"/>
              </a:rPr>
              <a:t>Школа раннего развития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031E9FB-C40B-E38A-617E-5E120D5F4F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" r="32114"/>
          <a:stretch>
            <a:fillRect/>
          </a:stretch>
        </p:blipFill>
        <p:spPr bwMode="auto">
          <a:xfrm>
            <a:off x="158264" y="1919049"/>
            <a:ext cx="5816437" cy="39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BC1B17D-365D-5482-C98B-EAE35B644D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3" t="474" r="12183"/>
          <a:stretch>
            <a:fillRect/>
          </a:stretch>
        </p:blipFill>
        <p:spPr bwMode="auto">
          <a:xfrm>
            <a:off x="6096000" y="1919049"/>
            <a:ext cx="5943492" cy="39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240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0AEF4-E82B-77FE-05E7-B4C81E006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A7390EB-C107-14C0-4797-7CB7259BA948}"/>
              </a:ext>
            </a:extLst>
          </p:cNvPr>
          <p:cNvSpPr txBox="1">
            <a:spLocks/>
          </p:cNvSpPr>
          <p:nvPr/>
        </p:nvSpPr>
        <p:spPr>
          <a:xfrm>
            <a:off x="85725" y="559504"/>
            <a:ext cx="7524750" cy="948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>
                <a:latin typeface="Bounded" pitchFamily="2" charset="0"/>
              </a:rPr>
              <a:t>Школа дошкольника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8CF3963-DA29-E0D4-968A-64C7CEA0C4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0" r="9682"/>
          <a:stretch>
            <a:fillRect/>
          </a:stretch>
        </p:blipFill>
        <p:spPr bwMode="auto">
          <a:xfrm>
            <a:off x="85725" y="2308506"/>
            <a:ext cx="5905500" cy="323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08EF55-1559-7621-CF1A-632E9CEAE9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28" r="10234"/>
          <a:stretch>
            <a:fillRect/>
          </a:stretch>
        </p:blipFill>
        <p:spPr>
          <a:xfrm>
            <a:off x="6124575" y="2308506"/>
            <a:ext cx="5981700" cy="322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47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A8B66-6D42-8FFE-D0D0-86E8BA9AA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441734C-46FA-898D-D0C3-33C96C168934}"/>
              </a:ext>
            </a:extLst>
          </p:cNvPr>
          <p:cNvSpPr txBox="1">
            <a:spLocks/>
          </p:cNvSpPr>
          <p:nvPr/>
        </p:nvSpPr>
        <p:spPr>
          <a:xfrm>
            <a:off x="200024" y="321378"/>
            <a:ext cx="8601076" cy="12692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>
                <a:latin typeface="Bounded" pitchFamily="2" charset="0"/>
              </a:rPr>
              <a:t>Дополнительное образование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3430C3-E9D4-99D4-F630-53D798DC6C75}"/>
              </a:ext>
            </a:extLst>
          </p:cNvPr>
          <p:cNvSpPr txBox="1">
            <a:spLocks/>
          </p:cNvSpPr>
          <p:nvPr/>
        </p:nvSpPr>
        <p:spPr>
          <a:xfrm>
            <a:off x="200024" y="1885950"/>
            <a:ext cx="8229650" cy="36909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Воскресная школа</a:t>
            </a:r>
          </a:p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Спортивный клуб «К</a:t>
            </a:r>
            <a:r>
              <a:rPr lang="tt-RU" sz="3200">
                <a:latin typeface="Bounded" pitchFamily="2" charset="0"/>
              </a:rPr>
              <a:t>өрәш</a:t>
            </a:r>
            <a:r>
              <a:rPr lang="ru-RU" sz="3200">
                <a:latin typeface="Bounded" pitchFamily="2" charset="0"/>
              </a:rPr>
              <a:t>»</a:t>
            </a:r>
            <a:br>
              <a:rPr lang="ru-RU" sz="3200">
                <a:latin typeface="Bounded" pitchFamily="2" charset="0"/>
              </a:rPr>
            </a:br>
            <a:r>
              <a:rPr lang="ru-RU" sz="3200">
                <a:latin typeface="Bounded" pitchFamily="2" charset="0"/>
              </a:rPr>
              <a:t>Этнографический музей «Мирас»</a:t>
            </a:r>
            <a:br>
              <a:rPr lang="ru-RU" sz="3200">
                <a:latin typeface="Bounded" pitchFamily="2" charset="0"/>
              </a:rPr>
            </a:br>
            <a:r>
              <a:rPr lang="ru-RU" sz="3200">
                <a:latin typeface="Bounded" pitchFamily="2" charset="0"/>
              </a:rPr>
              <a:t>Центр Каюма Насыйри</a:t>
            </a:r>
          </a:p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Театр народного танца «Йолдыз»</a:t>
            </a:r>
          </a:p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Юнармейский отряд «Батырлар»</a:t>
            </a:r>
          </a:p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Хор «Яктылык»</a:t>
            </a:r>
          </a:p>
          <a:p>
            <a:pPr>
              <a:lnSpc>
                <a:spcPct val="100000"/>
              </a:lnSpc>
            </a:pPr>
            <a:r>
              <a:rPr lang="ru-RU" sz="3200">
                <a:latin typeface="Bounded" pitchFamily="2" charset="0"/>
              </a:rPr>
              <a:t>Клуб «С</a:t>
            </a:r>
            <a:r>
              <a:rPr lang="tt-RU" sz="3200">
                <a:latin typeface="Bounded" pitchFamily="2" charset="0"/>
              </a:rPr>
              <a:t>әләт-Самара</a:t>
            </a:r>
            <a:r>
              <a:rPr lang="ru-RU" sz="3200">
                <a:latin typeface="Bounded" pitchFamily="2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94577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218</Words>
  <Application>Microsoft Office PowerPoint</Application>
  <PresentationFormat>Широкоэкранный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Bounded</vt:lpstr>
      <vt:lpstr>Bounded Light</vt:lpstr>
      <vt:lpstr>Calibri</vt:lpstr>
      <vt:lpstr>Calibri Light</vt:lpstr>
      <vt:lpstr>Radley</vt:lpstr>
      <vt:lpstr>Тема Office</vt:lpstr>
      <vt:lpstr>Школа раннего развития как ключевой этап  в формировании мотивации дошкольников  к изучению родного языка  (из опыта работы МБОУ Школа «Яктылык» г.о.Самара)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Яхин М.Р.</cp:lastModifiedBy>
  <cp:revision>8</cp:revision>
  <dcterms:created xsi:type="dcterms:W3CDTF">2026-04-03T20:11:11Z</dcterms:created>
  <dcterms:modified xsi:type="dcterms:W3CDTF">2026-04-16T10:22:14Z</dcterms:modified>
</cp:coreProperties>
</file>